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hyperlink" Target="https://drive.google.com/file/d/0B3Doey77jLZyWkYycHFPRTVzY2c/view" TargetMode="External"/><Relationship Id="rId5" Type="http://schemas.openxmlformats.org/officeDocument/2006/relationships/image" Target="../media/image1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ucsdarclab.com/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7.gif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9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10177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980000"/>
                </a:solidFill>
              </a:rPr>
              <a:t>Online Model Learning and Control from Streaming Data using Gaussian Processes for Robot Teleoperation</a:t>
            </a:r>
            <a:endParaRPr sz="3600">
              <a:solidFill>
                <a:srgbClr val="980000"/>
              </a:solidFill>
            </a:endParaRP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34341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Presentation</a:t>
            </a:r>
            <a:r>
              <a:rPr lang="en" sz="1800"/>
              <a:t> by Brian Wilcox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2nd Year PhD in Computer Eng, UCSD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B.S. in Mechanical Eng, MIT 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PhD GEM Fellow, Intel Corporation</a:t>
            </a:r>
            <a:endParaRPr sz="1800"/>
          </a:p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The Algorithm Summary</a:t>
            </a:r>
            <a:endParaRPr/>
          </a:p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t/>
            </a:r>
            <a:endParaRPr/>
          </a:p>
        </p:txBody>
      </p:sp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152475"/>
            <a:ext cx="7458075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Results: Initial Test</a:t>
            </a:r>
            <a:endParaRPr/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/>
              <a:t>Control of two-link arm on circular trajectory</a:t>
            </a:r>
            <a:endParaRPr/>
          </a:p>
        </p:txBody>
      </p:sp>
      <p:pic>
        <p:nvPicPr>
          <p:cNvPr descr="gc.png"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225" y="1555850"/>
            <a:ext cx="3776275" cy="35876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me.png" id="133" name="Shape 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2100" y="1826475"/>
            <a:ext cx="4130200" cy="308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Results: ROS </a:t>
            </a:r>
            <a:endParaRPr/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/>
              <a:t>Robot Operating System (ROS) implementation of teleoperation</a:t>
            </a:r>
            <a:endParaRPr/>
          </a:p>
        </p:txBody>
      </p:sp>
      <p:pic>
        <p:nvPicPr>
          <p:cNvPr descr="robGP.png"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03600"/>
            <a:ext cx="3902825" cy="33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 title="Screencast 2017-06-08 07:55:59.mp4">
            <a:hlinkClick r:id="rId4"/>
          </p:cNvPr>
          <p:cNvSpPr/>
          <p:nvPr/>
        </p:nvSpPr>
        <p:spPr>
          <a:xfrm>
            <a:off x="4450325" y="1643925"/>
            <a:ext cx="4572000" cy="3429000"/>
          </a:xfrm>
          <a:prstGeom prst="rect">
            <a:avLst/>
          </a:prstGeom>
          <a:blipFill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Looking Ahead</a:t>
            </a:r>
            <a:endParaRPr/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/>
              <a:t>Tune parameters for increased accuracy and adaptability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Faster, faster, faste</a:t>
            </a:r>
            <a:r>
              <a:rPr lang="en"/>
              <a:t>r : take advantage of +1 data point incremental updates 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Optimize tradeoff of computational complexity and performance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Incorporate algorithm into </a:t>
            </a:r>
            <a:r>
              <a:rPr i="1" lang="en"/>
              <a:t>model-based reinforcement learning </a:t>
            </a:r>
            <a:endParaRPr i="1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/>
              <a:t>THANK YOU. QUESTIONS?</a:t>
            </a:r>
            <a:r>
              <a:rPr i="1" lang="en"/>
              <a:t> </a:t>
            </a:r>
            <a:endParaRPr i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Motivation</a:t>
            </a:r>
            <a:r>
              <a:rPr lang="en"/>
              <a:t>: UCSD ARCLab </a:t>
            </a:r>
            <a:endParaRPr/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/>
              <a:t>Advanced Robotics and Control Laboratory at UC San Diego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https://www.ucsdarclab.com/</a:t>
            </a:r>
            <a:endParaRPr/>
          </a:p>
        </p:txBody>
      </p:sp>
      <p:pic>
        <p:nvPicPr>
          <p:cNvPr descr="MuscleRobots.png" id="62" name="Shape 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3600" y="2101650"/>
            <a:ext cx="2751450" cy="2024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nipulation.gif" id="63" name="Shape 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9324" y="1880400"/>
            <a:ext cx="2865179" cy="2600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urgery.PNG" id="64" name="Shape 64"/>
          <p:cNvPicPr preferRelativeResize="0"/>
          <p:nvPr/>
        </p:nvPicPr>
        <p:blipFill rotWithShape="1">
          <a:blip r:embed="rId6">
            <a:alphaModFix/>
          </a:blip>
          <a:srcRect b="0" l="-1930" r="1929" t="0"/>
          <a:stretch/>
        </p:blipFill>
        <p:spPr>
          <a:xfrm>
            <a:off x="-63225" y="2013150"/>
            <a:ext cx="3447950" cy="237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Motivation</a:t>
            </a:r>
            <a:r>
              <a:rPr lang="en"/>
              <a:t>: Learning to Manipulate</a:t>
            </a:r>
            <a:endParaRPr/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complex robotic systems have: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Inaccurate or unknown system models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Unknown environment dynamics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Non-stationary behavior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Through machine learning, we can </a:t>
            </a:r>
            <a:r>
              <a:rPr i="1" lang="en"/>
              <a:t>learn</a:t>
            </a:r>
            <a:r>
              <a:rPr lang="en"/>
              <a:t> a model of very complex systems, however, there remain many challenges such as: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Large Training Time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Availability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Deterministic Models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Appropriate model selection</a:t>
            </a:r>
            <a:endParaRPr/>
          </a:p>
        </p:txBody>
      </p:sp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8102" y="204927"/>
            <a:ext cx="1225901" cy="212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103725"/>
            <a:ext cx="840650" cy="840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theter.gif" id="73" name="Shape 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2550" y="2942300"/>
            <a:ext cx="3559250" cy="200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80000"/>
                </a:solidFill>
              </a:rPr>
              <a:t>Motivation</a:t>
            </a:r>
            <a:r>
              <a:rPr lang="en"/>
              <a:t>: Teleoperation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</a:t>
            </a:r>
            <a:r>
              <a:rPr b="1" lang="en"/>
              <a:t>teleoperation tasks</a:t>
            </a:r>
            <a:r>
              <a:rPr lang="en"/>
              <a:t>, both sensor readings and motor commands come in </a:t>
            </a:r>
            <a:r>
              <a:rPr i="1" lang="en"/>
              <a:t>streams </a:t>
            </a:r>
            <a:r>
              <a:rPr lang="en"/>
              <a:t>of data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a data-driven controller, the robot model (mapping from state to actuator) should be </a:t>
            </a:r>
            <a:r>
              <a:rPr i="1" lang="en"/>
              <a:t>learned</a:t>
            </a:r>
            <a:r>
              <a:rPr lang="en"/>
              <a:t> and </a:t>
            </a:r>
            <a:r>
              <a:rPr i="1" lang="en"/>
              <a:t>adapt</a:t>
            </a:r>
            <a:r>
              <a:rPr lang="en"/>
              <a:t> to these streams of data, while also making accurate </a:t>
            </a:r>
            <a:r>
              <a:rPr i="1" lang="en"/>
              <a:t>predictions</a:t>
            </a:r>
            <a:r>
              <a:rPr lang="en"/>
              <a:t> about the desired actuator inputs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a nutshell, need a controller which is: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Robust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Adaptive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Real-Time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Data-efficient</a:t>
            </a:r>
            <a:endParaRPr/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7850" y="2930350"/>
            <a:ext cx="3594451" cy="202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My Research </a:t>
            </a:r>
            <a:endParaRPr/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267900" y="1164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595959"/>
                </a:solidFill>
                <a:highlight>
                  <a:srgbClr val="FFFFFF"/>
                </a:highlight>
              </a:rPr>
              <a:t>Aim:</a:t>
            </a:r>
            <a:r>
              <a:rPr lang="en" sz="2200">
                <a:solidFill>
                  <a:srgbClr val="595959"/>
                </a:solidFill>
                <a:highlight>
                  <a:srgbClr val="FFFFFF"/>
                </a:highlight>
              </a:rPr>
              <a:t> </a:t>
            </a:r>
            <a:r>
              <a:rPr lang="en" sz="2200">
                <a:solidFill>
                  <a:srgbClr val="595959"/>
                </a:solidFill>
                <a:highlight>
                  <a:srgbClr val="FFFFFF"/>
                </a:highlight>
              </a:rPr>
              <a:t>Online model-learning and control for a teleoperation task</a:t>
            </a:r>
            <a:endParaRPr sz="2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595959"/>
                </a:solidFill>
                <a:highlight>
                  <a:srgbClr val="FFFFFF"/>
                </a:highlight>
              </a:rPr>
              <a:t>Plan:</a:t>
            </a:r>
            <a:r>
              <a:rPr lang="en" sz="2200">
                <a:solidFill>
                  <a:srgbClr val="595959"/>
                </a:solidFill>
                <a:highlight>
                  <a:srgbClr val="FFFFFF"/>
                </a:highlight>
              </a:rPr>
              <a:t> Sparse Online Local Gaussian Process Regression (SOLGPR) to infer a local function mapping of robot sensor states to joint states and perform a prediction of the teleoperation command for joint control.</a:t>
            </a:r>
            <a:endParaRPr sz="22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200">
                <a:solidFill>
                  <a:srgbClr val="595959"/>
                </a:solidFill>
                <a:highlight>
                  <a:srgbClr val="FFFFFF"/>
                </a:highlight>
              </a:rPr>
              <a:t>Application:</a:t>
            </a:r>
            <a:r>
              <a:rPr lang="en" sz="2200">
                <a:solidFill>
                  <a:srgbClr val="595959"/>
                </a:solidFill>
                <a:highlight>
                  <a:srgbClr val="FFFFFF"/>
                </a:highlight>
              </a:rPr>
              <a:t> Teleoperation of remote robotic catheter for catheter ablation in minimally invasive surgery</a:t>
            </a:r>
            <a:endParaRPr sz="2200"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Methods</a:t>
            </a:r>
            <a:r>
              <a:rPr lang="en"/>
              <a:t>: </a:t>
            </a:r>
            <a:r>
              <a:rPr lang="en"/>
              <a:t>Sparse Online Local </a:t>
            </a:r>
            <a:r>
              <a:rPr lang="en">
                <a:solidFill>
                  <a:srgbClr val="0000FF"/>
                </a:solidFill>
              </a:rPr>
              <a:t>Gaussian Processes</a:t>
            </a:r>
            <a:r>
              <a:rPr lang="en"/>
              <a:t> </a:t>
            </a:r>
            <a:endParaRPr/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311700" y="1609275"/>
            <a:ext cx="5166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Gaussian Process is a </a:t>
            </a:r>
            <a:r>
              <a:rPr b="1" lang="en"/>
              <a:t>distribution over functions</a:t>
            </a:r>
            <a:r>
              <a:rPr lang="en"/>
              <a:t> (Rasmussen &amp; Williams ‘06)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GP is characterized by a</a:t>
            </a:r>
            <a:r>
              <a:rPr b="1" lang="en"/>
              <a:t> mean function</a:t>
            </a:r>
            <a:r>
              <a:rPr lang="en"/>
              <a:t>, m, and </a:t>
            </a:r>
            <a:r>
              <a:rPr b="1" lang="en"/>
              <a:t>covariance function</a:t>
            </a:r>
            <a:r>
              <a:rPr lang="en"/>
              <a:t>, k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regression, we want to infer the function output for test inputs, f*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</a:t>
            </a:r>
            <a:r>
              <a:rPr i="1" lang="en"/>
              <a:t>learn</a:t>
            </a:r>
            <a:r>
              <a:rPr lang="en"/>
              <a:t> by optimizing the hyperparameters of the covariance function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0326" y="2609138"/>
            <a:ext cx="3467200" cy="2600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125" y="1315925"/>
            <a:ext cx="2245075" cy="29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5563" y="1965075"/>
            <a:ext cx="3176726" cy="46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80000"/>
                </a:solidFill>
              </a:rPr>
              <a:t>Methods</a:t>
            </a:r>
            <a:r>
              <a:rPr lang="en"/>
              <a:t>: </a:t>
            </a:r>
            <a:r>
              <a:rPr lang="en">
                <a:solidFill>
                  <a:srgbClr val="0000FF"/>
                </a:solidFill>
              </a:rPr>
              <a:t>Sparse</a:t>
            </a:r>
            <a:r>
              <a:rPr lang="en"/>
              <a:t> Online Local Gaussian Processes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311700" y="1480475"/>
            <a:ext cx="581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Va</a:t>
            </a:r>
            <a:r>
              <a:rPr b="1" lang="en"/>
              <a:t>riational Inference for GP</a:t>
            </a:r>
            <a:r>
              <a:rPr lang="en"/>
              <a:t> (Titsias ‘09) is a method to find the optimal </a:t>
            </a:r>
            <a:r>
              <a:rPr b="1" lang="en"/>
              <a:t>M &lt;&lt; N </a:t>
            </a:r>
            <a:r>
              <a:rPr b="1" lang="en"/>
              <a:t>inducing points</a:t>
            </a:r>
            <a:r>
              <a:rPr lang="en"/>
              <a:t> which will maximize the similarity between the induced posterior distribution and the full posterior distribution via the KL divergence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</a:t>
            </a:r>
            <a:r>
              <a:rPr b="1" lang="en"/>
              <a:t>c</a:t>
            </a:r>
            <a:r>
              <a:rPr b="1" lang="en"/>
              <a:t>omputational complexity can be reduced </a:t>
            </a:r>
            <a:r>
              <a:rPr lang="en"/>
              <a:t> from O(N^3) </a:t>
            </a:r>
            <a:r>
              <a:rPr i="1" lang="en"/>
              <a:t>inversion operation</a:t>
            </a:r>
            <a:r>
              <a:rPr lang="en"/>
              <a:t> to O(NM^2)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minimize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9800" y="1398375"/>
            <a:ext cx="3125701" cy="23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2775" y="3811500"/>
            <a:ext cx="1803003" cy="2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80000"/>
                </a:solidFill>
              </a:rPr>
              <a:t>Methods</a:t>
            </a:r>
            <a:r>
              <a:rPr lang="en"/>
              <a:t>: Sparse Online </a:t>
            </a:r>
            <a:r>
              <a:rPr lang="en">
                <a:solidFill>
                  <a:srgbClr val="0000FF"/>
                </a:solidFill>
              </a:rPr>
              <a:t>Local</a:t>
            </a:r>
            <a:r>
              <a:rPr lang="en"/>
              <a:t> Gaussian Processes </a:t>
            </a:r>
            <a:endParaRPr b="1"/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311700" y="1152475"/>
            <a:ext cx="6351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local model of the robot system should allow for adaptive behaviors in the region of our workspace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GP, can find </a:t>
            </a:r>
            <a:r>
              <a:rPr b="1" lang="en"/>
              <a:t>K local models</a:t>
            </a:r>
            <a:r>
              <a:rPr lang="en"/>
              <a:t> of our dataset, each with D local points (Nguyen-Tuong et al. ‘08)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prediction, uses a </a:t>
            </a:r>
            <a:r>
              <a:rPr b="1" lang="en"/>
              <a:t>modified* weighted prediction </a:t>
            </a:r>
            <a:r>
              <a:rPr lang="en"/>
              <a:t>                         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899" y="2574324"/>
            <a:ext cx="40753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2049" y="3732200"/>
            <a:ext cx="3019000" cy="89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80000"/>
                </a:solidFill>
              </a:rPr>
              <a:t>Methods</a:t>
            </a:r>
            <a:r>
              <a:rPr lang="en"/>
              <a:t>: Sparse </a:t>
            </a:r>
            <a:r>
              <a:rPr lang="en">
                <a:solidFill>
                  <a:srgbClr val="0000FF"/>
                </a:solidFill>
              </a:rPr>
              <a:t>Online</a:t>
            </a:r>
            <a:r>
              <a:rPr lang="en"/>
              <a:t> Local Gaussian Processes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311700" y="1152475"/>
            <a:ext cx="475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online, we want to </a:t>
            </a:r>
            <a:r>
              <a:rPr b="1" lang="en"/>
              <a:t>deal with minibatches</a:t>
            </a:r>
            <a:r>
              <a:rPr lang="en"/>
              <a:t> or an incremental update 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</a:t>
            </a:r>
            <a:r>
              <a:rPr i="1" lang="en"/>
              <a:t>addition</a:t>
            </a:r>
            <a:r>
              <a:rPr lang="en"/>
              <a:t> to local models and sparsity, we use a</a:t>
            </a:r>
            <a:r>
              <a:rPr b="1" lang="en"/>
              <a:t> Drifting Gaussian Process </a:t>
            </a:r>
            <a:r>
              <a:rPr lang="en"/>
              <a:t>to speed up performance for online:</a:t>
            </a:r>
            <a:endParaRPr/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“Drifting” minibatches of data, where older/non-rich data points deleted as new data added (Meier &amp; Schaal ‘16)</a:t>
            </a:r>
            <a:endParaRPr sz="1600"/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An optimization of the model is performed after a set interval</a:t>
            </a:r>
            <a:endParaRPr sz="1600"/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Increases adaptability to sudden changes</a:t>
            </a:r>
            <a:endParaRPr sz="16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9575" y="1855275"/>
            <a:ext cx="3941075" cy="2371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